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65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58" r:id="rId23"/>
    <p:sldId id="284" r:id="rId24"/>
    <p:sldId id="277" r:id="rId25"/>
    <p:sldId id="279" r:id="rId26"/>
    <p:sldId id="280" r:id="rId27"/>
    <p:sldId id="282" r:id="rId28"/>
    <p:sldId id="281" r:id="rId29"/>
    <p:sldId id="283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660"/>
  </p:normalViewPr>
  <p:slideViewPr>
    <p:cSldViewPr snapToGrid="0">
      <p:cViewPr varScale="1">
        <p:scale>
          <a:sx n="60" d="100"/>
          <a:sy n="60" d="100"/>
        </p:scale>
        <p:origin x="7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EE2E-F089-4E18-9C0E-C3B6304422BF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2CC54-D81E-4343-88BB-85AC4068F2F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5314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3104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5460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2CC54-D81E-4343-88BB-85AC4068F2FD}" type="slidenum">
              <a:rPr lang="es-EC" smtClean="0"/>
              <a:t>19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9740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41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9372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598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4459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34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818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5417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6349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724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858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7916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EE36948-FC1F-4486-896A-1280B0B0D527}" type="datetimeFigureOut">
              <a:rPr lang="es-EC" smtClean="0"/>
              <a:t>3/9/2025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A02E99-A520-4644-9862-F7DF00612110}" type="slidenum">
              <a:rPr lang="es-EC" smtClean="0"/>
              <a:t>‹Nº›</a:t>
            </a:fld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3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0640E0-2F15-B62E-B97A-424E1F22C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s-ES" b="1" dirty="0"/>
              <a:t>Curso de Desarrollo Web </a:t>
            </a:r>
            <a:endParaRPr lang="es-EC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EDEFAD-9EA2-0439-5B20-E6BF0EBD5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Introducción al desarrollo web, HTML Y CSS.</a:t>
            </a:r>
            <a:endParaRPr lang="es-EC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8" name="Picture 10" descr="Colorful JavaScript Code on Computer Screen · Free Stock Photo">
            <a:extLst>
              <a:ext uri="{FF2B5EF4-FFF2-40B4-BE49-F238E27FC236}">
                <a16:creationId xmlns:a16="http://schemas.microsoft.com/office/drawing/2014/main" id="{B63B45EA-EC9A-B1F0-D2B7-2CBD6132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7" r="-2" b="12258"/>
          <a:stretch>
            <a:fillRect/>
          </a:stretch>
        </p:blipFill>
        <p:spPr bwMode="auto">
          <a:xfrm>
            <a:off x="1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2" name="Straight Connector 208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6748E2-1414-45C6-81ED-B2E62DD73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DBD3EB-778C-E8EA-2B2E-48A805FE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ES" sz="6600" b="1" dirty="0"/>
              <a:t>Reto 1:</a:t>
            </a:r>
            <a:endParaRPr lang="es-EC" sz="6600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35D6B41-DCAC-B862-459A-924EB4B9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15" y="0"/>
            <a:ext cx="4506659" cy="62250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E4852-2A91-42C1-8C75-34DF3751E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2B9BB2-93CD-C433-A85D-BB6F05CD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sz="3200" dirty="0"/>
              <a:t>Crear una pagina con el siguiente titulo “Tamaño de titulos y texto </a:t>
            </a:r>
            <a:r>
              <a:rPr lang="en-US" sz="3200" dirty="0" err="1"/>
              <a:t>resaltado</a:t>
            </a:r>
            <a:r>
              <a:rPr lang="en-US" sz="3200" dirty="0"/>
              <a:t> ” y hacer pw (pagina web) igual a la imagen que </a:t>
            </a:r>
            <a:r>
              <a:rPr lang="en-US" sz="3200" dirty="0" err="1"/>
              <a:t>vemos</a:t>
            </a:r>
            <a:r>
              <a:rPr lang="en-US" sz="3200" dirty="0"/>
              <a:t>, considerer utilizar: </a:t>
            </a:r>
            <a:r>
              <a:rPr lang="en-US" sz="3200" dirty="0">
                <a:highlight>
                  <a:srgbClr val="00FF00"/>
                </a:highlight>
              </a:rPr>
              <a:t>&lt;h1&gt; a &lt;h6&gt;, &lt;mark&gt; y &lt;br&gt;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308465-3CAC-4219-A8D5-368A1CFCA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532E4-FF18-4707-B987-B543B1B7F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37319318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8EA1C-27D0-9825-98C0-3C4DD3DE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="1" dirty="0"/>
              <a:t>Reto 2: </a:t>
            </a:r>
            <a:endParaRPr lang="es-EC" sz="6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95F33A-AF4E-C721-6B40-C76B7AD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20020" cy="859366"/>
          </a:xfrm>
        </p:spPr>
        <p:txBody>
          <a:bodyPr>
            <a:normAutofit/>
          </a:bodyPr>
          <a:lstStyle/>
          <a:p>
            <a:r>
              <a:rPr lang="es-ES" sz="2400" dirty="0"/>
              <a:t>Para el siguiente reto, emular la siguiente pagina con los conocimientos obtenidos:</a:t>
            </a:r>
            <a:endParaRPr lang="es-EC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878276-834E-73AD-9275-413327A6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2943146"/>
            <a:ext cx="8172039" cy="2835354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7C0247A-CB81-F5E4-D6A4-0126C69C29A1}"/>
              </a:ext>
            </a:extLst>
          </p:cNvPr>
          <p:cNvSpPr txBox="1">
            <a:spLocks/>
          </p:cNvSpPr>
          <p:nvPr/>
        </p:nvSpPr>
        <p:spPr>
          <a:xfrm>
            <a:off x="8696960" y="2943147"/>
            <a:ext cx="3134360" cy="239593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Considerar utilizar: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&lt;b&gt; (negrita)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&lt;em&gt; (cursiva)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&lt;p&gt; , &lt;pre&gt;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 &lt;br&gt; (salto de linea).</a:t>
            </a:r>
            <a:endParaRPr lang="es-EC" sz="2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4013603"/>
      </p:ext>
    </p:extLst>
  </p:cSld>
  <p:clrMapOvr>
    <a:masterClrMapping/>
  </p:clrMapOvr>
  <p:transition spd="slow">
    <p:strips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B2CBA-A5CE-3FC9-9F9C-FB0C82EC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7200" b="1" dirty="0"/>
              <a:t>Imágenes en Desarrollo Web</a:t>
            </a:r>
            <a:endParaRPr lang="es-EC" sz="72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E6B43F-7A85-C7F3-9730-D032496A5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r>
              <a:rPr lang="es-ES" sz="3600" dirty="0"/>
              <a:t>Ya sabemos que en todas las paginas web tienen imágenes o ilustraciones, pero </a:t>
            </a:r>
            <a:r>
              <a:rPr lang="es-ES" sz="3600" dirty="0">
                <a:highlight>
                  <a:srgbClr val="00FF00"/>
                </a:highlight>
              </a:rPr>
              <a:t>¿Sabes como insertarlas o representarlas en tus proyectos web?</a:t>
            </a:r>
            <a:endParaRPr lang="es-EC" sz="3600" dirty="0">
              <a:highlight>
                <a:srgbClr val="00FF00"/>
              </a:highlight>
            </a:endParaRPr>
          </a:p>
        </p:txBody>
      </p:sp>
      <p:pic>
        <p:nvPicPr>
          <p:cNvPr id="6" name="Imagen 5" descr="Un hombre con chamarra negra&#10;&#10;El contenido generado por IA puede ser incorrecto.">
            <a:extLst>
              <a:ext uri="{FF2B5EF4-FFF2-40B4-BE49-F238E27FC236}">
                <a16:creationId xmlns:a16="http://schemas.microsoft.com/office/drawing/2014/main" id="{A35B940A-68F9-C39D-0A3F-CB736ED0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983741"/>
            <a:ext cx="3561080" cy="35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444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8B2C-15EC-50F1-4923-4E9B37E7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Ejemplo: Inicio de Netflix</a:t>
            </a:r>
            <a:endParaRPr lang="es-EC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0BAB65-B5DF-6992-6BAA-DAB7A81A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201862"/>
            <a:ext cx="6870700" cy="37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691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3A0FC-F68C-5634-E80D-C09BA1BF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b="1" dirty="0"/>
              <a:t>Tag para insertar imagen</a:t>
            </a:r>
            <a:endParaRPr lang="es-EC" sz="6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404E1F-76E8-2994-F744-2216DFAB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/>
              <a:t>&lt;img&gt;: </a:t>
            </a:r>
            <a:r>
              <a:rPr lang="es-ES" sz="2400" dirty="0"/>
              <a:t>se usa para insertar imágenes en una página web. Es un elemento vacío, es decir, no tiene una etiqueta de cierre, y requiere dos atributos obligatorios: </a:t>
            </a:r>
            <a:r>
              <a:rPr lang="es-ES" sz="2400" dirty="0">
                <a:highlight>
                  <a:srgbClr val="00FF00"/>
                </a:highlight>
              </a:rPr>
              <a:t>src</a:t>
            </a:r>
            <a:r>
              <a:rPr lang="es-ES" sz="2400" dirty="0"/>
              <a:t>, que especifica la ruta o URL de la imagen, y </a:t>
            </a:r>
            <a:r>
              <a:rPr lang="es-ES" sz="2400" dirty="0">
                <a:highlight>
                  <a:srgbClr val="00FF00"/>
                </a:highlight>
              </a:rPr>
              <a:t>alt</a:t>
            </a:r>
            <a:r>
              <a:rPr lang="es-ES" sz="2400" dirty="0"/>
              <a:t>, que proporciona un texto alternativo para la imagen en caso de que no se cargue, o para lectores de pantalla. </a:t>
            </a:r>
          </a:p>
          <a:p>
            <a:pPr marL="0" indent="0">
              <a:buNone/>
            </a:pPr>
            <a:r>
              <a:rPr lang="es-ES" sz="2400" b="1" dirty="0"/>
              <a:t>Atributos adicionales: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Width:</a:t>
            </a:r>
            <a:r>
              <a:rPr lang="es-ES" sz="2400" dirty="0"/>
              <a:t> Ancho de la imagen.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>
                <a:highlight>
                  <a:srgbClr val="00FF00"/>
                </a:highlight>
              </a:rPr>
              <a:t>Height:</a:t>
            </a:r>
            <a:r>
              <a:rPr lang="es-ES" sz="2400" dirty="0"/>
              <a:t> Altura de la imagen.</a:t>
            </a:r>
          </a:p>
          <a:p>
            <a:pPr marL="0" indent="0">
              <a:buNone/>
            </a:pP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3755715848"/>
      </p:ext>
    </p:extLst>
  </p:cSld>
  <p:clrMapOvr>
    <a:masterClrMapping/>
  </p:clrMapOvr>
  <p:transition spd="med"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1A738-91B9-C7F2-1528-3A7948E3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Ejemplo:</a:t>
            </a:r>
            <a:endParaRPr lang="es-EC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75717C8-E8EB-8BE0-81DC-A9DAAB9E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19301"/>
            <a:ext cx="10459828" cy="3759200"/>
          </a:xfr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68B6BA1-95FA-2C80-0E5D-7D27BF073A35}"/>
              </a:ext>
            </a:extLst>
          </p:cNvPr>
          <p:cNvSpPr/>
          <p:nvPr/>
        </p:nvSpPr>
        <p:spPr>
          <a:xfrm>
            <a:off x="2616200" y="4343400"/>
            <a:ext cx="1587500" cy="4826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ED280F-06FC-36E1-5794-6BAA79027CCA}"/>
              </a:ext>
            </a:extLst>
          </p:cNvPr>
          <p:cNvSpPr txBox="1"/>
          <p:nvPr/>
        </p:nvSpPr>
        <p:spPr>
          <a:xfrm>
            <a:off x="4581873" y="2567745"/>
            <a:ext cx="2022127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Ancho y Altura</a:t>
            </a:r>
            <a:endParaRPr lang="es-EC" sz="24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59B9012-6BE7-8B65-3FC5-6E1647C79AFD}"/>
              </a:ext>
            </a:extLst>
          </p:cNvPr>
          <p:cNvSpPr/>
          <p:nvPr/>
        </p:nvSpPr>
        <p:spPr>
          <a:xfrm>
            <a:off x="2616200" y="4826000"/>
            <a:ext cx="8940908" cy="281941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658DAA01-4EDB-D380-EA8F-69A967CA2628}"/>
              </a:ext>
            </a:extLst>
          </p:cNvPr>
          <p:cNvCxnSpPr>
            <a:endCxn id="9" idx="1"/>
          </p:cNvCxnSpPr>
          <p:nvPr/>
        </p:nvCxnSpPr>
        <p:spPr>
          <a:xfrm rot="5400000" flipH="1" flipV="1">
            <a:off x="3220325" y="2969153"/>
            <a:ext cx="1532122" cy="119097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9B4BE2-FF3D-0CC8-4C5B-2A96126F8206}"/>
              </a:ext>
            </a:extLst>
          </p:cNvPr>
          <p:cNvSpPr txBox="1"/>
          <p:nvPr/>
        </p:nvSpPr>
        <p:spPr>
          <a:xfrm>
            <a:off x="8066466" y="2784207"/>
            <a:ext cx="3098800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Dirección URL o link donde se encuentra la imagen.</a:t>
            </a:r>
            <a:endParaRPr lang="es-EC" sz="2400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F8986C4E-A411-6035-09D4-5F340D251513}"/>
              </a:ext>
            </a:extLst>
          </p:cNvPr>
          <p:cNvCxnSpPr>
            <a:stCxn id="10" idx="0"/>
            <a:endCxn id="13" idx="1"/>
          </p:cNvCxnSpPr>
          <p:nvPr/>
        </p:nvCxnSpPr>
        <p:spPr>
          <a:xfrm rot="5400000" flipH="1" flipV="1">
            <a:off x="6855746" y="3615280"/>
            <a:ext cx="1441628" cy="979812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4115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BC401-E77E-BB46-77DB-6EF4164E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000" b="1" dirty="0"/>
              <a:t>Resultados</a:t>
            </a:r>
            <a:endParaRPr lang="es-EC" sz="8000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F6A408-6148-E07D-5F22-A5A64E90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966" y="2070003"/>
            <a:ext cx="6172067" cy="3832934"/>
          </a:xfrm>
        </p:spPr>
      </p:pic>
    </p:spTree>
    <p:extLst>
      <p:ext uri="{BB962C8B-B14F-4D97-AF65-F5344CB8AC3E}">
        <p14:creationId xmlns:p14="http://schemas.microsoft.com/office/powerpoint/2010/main" val="332078262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2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cxnSp>
        <p:nvCxnSpPr>
          <p:cNvPr id="49" name="Straight Connector 36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3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0D0512-24B4-CA77-8D01-63F4C0E7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Reto 3: </a:t>
            </a:r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Crearme una cartelera con 3 películas diferentes.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34B181-4463-A1B7-324E-0CA24A81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82"/>
          <a:stretch>
            <a:fillRect/>
          </a:stretch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51" name="Straight Connector 4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51026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E6AE0-58E2-87B4-5AF0-AF4AF6F6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Reto 4: 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D823D-A24F-727D-E0AC-4270E274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Crearme una </a:t>
            </a:r>
            <a:r>
              <a:rPr lang="es-ES" sz="3200" b="1" dirty="0"/>
              <a:t>playList</a:t>
            </a:r>
            <a:r>
              <a:rPr lang="es-ES" sz="3200" dirty="0"/>
              <a:t> de 3 canciones o artistas que más les gustes. </a:t>
            </a:r>
            <a:endParaRPr lang="es-EC" sz="3200" dirty="0"/>
          </a:p>
        </p:txBody>
      </p:sp>
      <p:pic>
        <p:nvPicPr>
          <p:cNvPr id="6" name="Imagen 5" descr="Imagen que contiene interior, tabla, oso, pequeño&#10;&#10;El contenido generado por IA puede ser incorrecto.">
            <a:extLst>
              <a:ext uri="{FF2B5EF4-FFF2-40B4-BE49-F238E27FC236}">
                <a16:creationId xmlns:a16="http://schemas.microsoft.com/office/drawing/2014/main" id="{B0C168A2-9B37-6356-BB4F-757EC4145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2916923"/>
            <a:ext cx="3217985" cy="3217985"/>
          </a:xfrm>
          <a:prstGeom prst="rect">
            <a:avLst/>
          </a:prstGeom>
        </p:spPr>
      </p:pic>
      <p:pic>
        <p:nvPicPr>
          <p:cNvPr id="8" name="Imagen 7" descr="Dibujo animado de un personaje con la boca abierta&#10;&#10;El contenido generado por IA puede ser incorrecto.">
            <a:extLst>
              <a:ext uri="{FF2B5EF4-FFF2-40B4-BE49-F238E27FC236}">
                <a16:creationId xmlns:a16="http://schemas.microsoft.com/office/drawing/2014/main" id="{DC67AEF8-5DD6-6008-CCE9-6B5F4A23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10" y="2916923"/>
            <a:ext cx="3191168" cy="32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0842"/>
      </p:ext>
    </p:extLst>
  </p:cSld>
  <p:clrMapOvr>
    <a:masterClrMapping/>
  </p:clrMapOvr>
  <p:transition spd="slow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9B2FE-0A31-18E2-6D88-F7D63F95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Tag: &lt;section&gt;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459320-7863-3CF2-D1C5-BCD939A81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44033"/>
          </a:xfrm>
        </p:spPr>
        <p:txBody>
          <a:bodyPr>
            <a:normAutofit lnSpcReduction="10000"/>
          </a:bodyPr>
          <a:lstStyle/>
          <a:p>
            <a:r>
              <a:rPr lang="es-ES" sz="3200" dirty="0"/>
              <a:t>Representa una sección genérica independiente de un documento, que no tiene un elemento semántico más específico para representarla.</a:t>
            </a:r>
            <a:endParaRPr lang="es-EC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8DC0D5-440F-00A3-DE10-EE9BD61E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192" y="3298141"/>
            <a:ext cx="7830643" cy="3096057"/>
          </a:xfrm>
          <a:prstGeom prst="rect">
            <a:avLst/>
          </a:prstGeom>
        </p:spPr>
      </p:pic>
      <p:sp>
        <p:nvSpPr>
          <p:cNvPr id="7" name="Abrir llave 6">
            <a:extLst>
              <a:ext uri="{FF2B5EF4-FFF2-40B4-BE49-F238E27FC236}">
                <a16:creationId xmlns:a16="http://schemas.microsoft.com/office/drawing/2014/main" id="{B0C7045D-7974-B9FF-AD94-FF4E34F6D26F}"/>
              </a:ext>
            </a:extLst>
          </p:cNvPr>
          <p:cNvSpPr/>
          <p:nvPr/>
        </p:nvSpPr>
        <p:spPr>
          <a:xfrm>
            <a:off x="3391786" y="3643699"/>
            <a:ext cx="382772" cy="2371061"/>
          </a:xfrm>
          <a:prstGeom prst="leftBrace">
            <a:avLst>
              <a:gd name="adj1" fmla="val 94446"/>
              <a:gd name="adj2" fmla="val 50448"/>
            </a:avLst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B68C36B-65F2-8EF2-5734-03D1CCCD1EE2}"/>
              </a:ext>
            </a:extLst>
          </p:cNvPr>
          <p:cNvCxnSpPr/>
          <p:nvPr/>
        </p:nvCxnSpPr>
        <p:spPr>
          <a:xfrm>
            <a:off x="3774558" y="4696322"/>
            <a:ext cx="65815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489EA6DC-656C-4F09-904A-AD7C51057940}"/>
              </a:ext>
            </a:extLst>
          </p:cNvPr>
          <p:cNvSpPr txBox="1"/>
          <p:nvPr/>
        </p:nvSpPr>
        <p:spPr>
          <a:xfrm>
            <a:off x="159488" y="3911492"/>
            <a:ext cx="2222205" cy="156966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Tengo 4 párrafos, pero con section los divido en 2…</a:t>
            </a:r>
            <a:endParaRPr lang="es-EC" sz="2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C9F3B7C-C5DD-6A91-6FE5-189CFC40F295}"/>
              </a:ext>
            </a:extLst>
          </p:cNvPr>
          <p:cNvCxnSpPr>
            <a:stCxn id="10" idx="3"/>
          </p:cNvCxnSpPr>
          <p:nvPr/>
        </p:nvCxnSpPr>
        <p:spPr>
          <a:xfrm>
            <a:off x="2381693" y="4696322"/>
            <a:ext cx="1010093" cy="12957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6896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D59D1-A3F9-EFFF-8ABD-E2777AA0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3903"/>
            <a:ext cx="10058400" cy="1450757"/>
          </a:xfrm>
        </p:spPr>
        <p:txBody>
          <a:bodyPr/>
          <a:lstStyle/>
          <a:p>
            <a:pPr algn="ctr"/>
            <a:r>
              <a:rPr lang="es-ES" b="1" dirty="0"/>
              <a:t>¡Hola Desarrolladores Web!</a:t>
            </a:r>
            <a:endParaRPr lang="es-EC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FD66D1-744B-9B48-0A16-5EFA00CC06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4" y="2387600"/>
            <a:ext cx="4954721" cy="274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Un hombre con un micrófono en la mano&#10;&#10;El contenido generado por IA puede ser incorrecto.">
            <a:extLst>
              <a:ext uri="{FF2B5EF4-FFF2-40B4-BE49-F238E27FC236}">
                <a16:creationId xmlns:a16="http://schemas.microsoft.com/office/drawing/2014/main" id="{40087ACD-9AA2-BF98-9F29-3133FB447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093912"/>
            <a:ext cx="3514725" cy="35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6115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F72C5-8FF5-0061-953D-06FAD00D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Resultados:</a:t>
            </a:r>
            <a:endParaRPr lang="es-EC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4176A-5CE2-9596-D063-50BBE7FE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2307563"/>
            <a:ext cx="7811590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124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FA386-7D8D-DEEF-946D-8E14F5AF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Reto 5: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728EF4-574F-14DD-4FD3-9276E8A6D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898" y="2111548"/>
            <a:ext cx="9494874" cy="409786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“Sé bueno con los nerds. Es muy probable que termines trabajando para uno de ellos”.  Bill Gates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Un buen desarrollador de software trabaja con disciplina y constancia desde el primer día”.  Omar Bradley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Cualquiera puede escribir código que una computadora pueda entender. Los buenos programadores escriben código que los humanos pueden entender. – Martin Fowler, </a:t>
            </a:r>
            <a:r>
              <a:rPr lang="es-ES" sz="4400" i="1" dirty="0"/>
              <a:t>Refactorización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" sz="4400" dirty="0"/>
              <a:t>La función de un buen software es hacer que lo complejo parezca simple”. – Grady Booch</a:t>
            </a:r>
          </a:p>
          <a:p>
            <a:br>
              <a:rPr lang="es-ES" dirty="0"/>
            </a:b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endParaRPr lang="es-EC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420DDDE6-6B10-9E89-BB3D-F331303D7B60}"/>
              </a:ext>
            </a:extLst>
          </p:cNvPr>
          <p:cNvSpPr/>
          <p:nvPr/>
        </p:nvSpPr>
        <p:spPr>
          <a:xfrm>
            <a:off x="2062716" y="2111548"/>
            <a:ext cx="255182" cy="1492889"/>
          </a:xfrm>
          <a:prstGeom prst="leftBrace">
            <a:avLst>
              <a:gd name="adj1" fmla="val 116666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73218E15-FF5A-02E7-0CF8-24887D218177}"/>
              </a:ext>
            </a:extLst>
          </p:cNvPr>
          <p:cNvSpPr/>
          <p:nvPr/>
        </p:nvSpPr>
        <p:spPr>
          <a:xfrm>
            <a:off x="2052084" y="3784404"/>
            <a:ext cx="265814" cy="1744526"/>
          </a:xfrm>
          <a:prstGeom prst="leftBrace">
            <a:avLst>
              <a:gd name="adj1" fmla="val 116666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22FFBF-99FB-7F14-D44A-8CB96C0C3565}"/>
              </a:ext>
            </a:extLst>
          </p:cNvPr>
          <p:cNvSpPr txBox="1"/>
          <p:nvPr/>
        </p:nvSpPr>
        <p:spPr>
          <a:xfrm>
            <a:off x="536944" y="2627159"/>
            <a:ext cx="1392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highlight>
                  <a:srgbClr val="00FF00"/>
                </a:highlight>
              </a:rPr>
              <a:t>Section 1</a:t>
            </a:r>
            <a:endParaRPr lang="es-EC" sz="2400" dirty="0">
              <a:highlight>
                <a:srgbClr val="00FF0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734C4F-C36C-15F5-CF92-E6301AC3418B}"/>
              </a:ext>
            </a:extLst>
          </p:cNvPr>
          <p:cNvSpPr txBox="1"/>
          <p:nvPr/>
        </p:nvSpPr>
        <p:spPr>
          <a:xfrm>
            <a:off x="659219" y="4425834"/>
            <a:ext cx="1392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highlight>
                  <a:srgbClr val="00FF00"/>
                </a:highlight>
              </a:rPr>
              <a:t>Section 2</a:t>
            </a:r>
            <a:endParaRPr lang="es-EC" sz="24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475506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60E94-342B-ACFB-316D-A68BCF58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b="1" dirty="0"/>
              <a:t>¿Qué es CSS?</a:t>
            </a:r>
            <a:endParaRPr lang="es-EC" sz="66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63963C-6F03-3EF2-9B49-09A3E08F8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478" y="1845734"/>
            <a:ext cx="5382201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ES" sz="2800" b="1" dirty="0"/>
              <a:t>CSS</a:t>
            </a:r>
            <a:r>
              <a:rPr lang="es-ES" sz="2800" dirty="0"/>
              <a:t> son las siglas en inglés de </a:t>
            </a:r>
            <a:r>
              <a:rPr lang="es-ES" sz="2800" b="1" i="1" dirty="0"/>
              <a:t>Cascading Style Sheets</a:t>
            </a:r>
            <a:r>
              <a:rPr lang="es-ES" sz="2800" dirty="0"/>
              <a:t>, que significa “hojas de estilo en cascada”. Es un lenguaje que se usa para estilizar elementos escritos en un lenguaje de marcado como </a:t>
            </a:r>
            <a:r>
              <a:rPr lang="es-ES" sz="2800" b="1" dirty="0"/>
              <a:t>HTML.</a:t>
            </a:r>
            <a:endParaRPr lang="es-EC" sz="2800" dirty="0"/>
          </a:p>
        </p:txBody>
      </p:sp>
      <p:pic>
        <p:nvPicPr>
          <p:cNvPr id="2050" name="Picture 2" descr="CSS - Adaweb">
            <a:extLst>
              <a:ext uri="{FF2B5EF4-FFF2-40B4-BE49-F238E27FC236}">
                <a16:creationId xmlns:a16="http://schemas.microsoft.com/office/drawing/2014/main" id="{D7707B09-8716-513E-65B2-DF9DDDFB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6" y="1845734"/>
            <a:ext cx="4377513" cy="43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5588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97B5B-74EC-E5A3-911D-87C4985C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/>
              <a:t>Background-color: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AE7500-25BE-0928-6613-8D06553B5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Un </a:t>
            </a:r>
            <a:r>
              <a:rPr lang="es-ES" sz="2800" dirty="0">
                <a:highlight>
                  <a:srgbClr val="00FF00"/>
                </a:highlight>
              </a:rPr>
              <a:t>background color </a:t>
            </a:r>
            <a:r>
              <a:rPr lang="es-ES" sz="2800" dirty="0"/>
              <a:t>es la propiedad de CSS que define el color de fondo de un elemento en una página web. </a:t>
            </a:r>
            <a:endParaRPr lang="es-EC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FF53C1-F43F-5B13-2059-D3F5AF77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65" y="3429000"/>
            <a:ext cx="7085070" cy="14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E661B-FC01-D0AA-996D-1E3E057B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Que son los Flex en css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91D510-959F-B809-BAA3-464394E5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032" y="1952060"/>
            <a:ext cx="6358270" cy="4023360"/>
          </a:xfrm>
        </p:spPr>
        <p:txBody>
          <a:bodyPr>
            <a:normAutofit fontScale="92500"/>
          </a:bodyPr>
          <a:lstStyle/>
          <a:p>
            <a:r>
              <a:rPr lang="es-ES" sz="3600" dirty="0">
                <a:solidFill>
                  <a:schemeClr val="tx1"/>
                </a:solidFill>
                <a:latin typeface="Google Sans"/>
              </a:rPr>
              <a:t>E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Google Sans"/>
              </a:rPr>
              <a:t>s un sistema de diseño que permite organizar y alinear elementos (hijos) dentro de un contenedor (padre) de forma flexible en una o dos dimensiones, facilitando la creación de diseños responsivos y la manipulación de la alineación. Se activa con </a:t>
            </a:r>
            <a:r>
              <a:rPr lang="es-ES" sz="3600" b="0" i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display</a:t>
            </a:r>
            <a:r>
              <a:rPr lang="es-ES" sz="36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: </a:t>
            </a:r>
            <a:r>
              <a:rPr lang="es-ES" sz="3600" b="0" i="0" dirty="0" err="1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flex</a:t>
            </a:r>
            <a:endParaRPr lang="es-EC" sz="36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3074" name="Picture 2" descr="Flexbox CSS: cajas flexibles para nuestro HTML | by 2PaeDev | 2PaeDev |  Medium">
            <a:extLst>
              <a:ext uri="{FF2B5EF4-FFF2-40B4-BE49-F238E27FC236}">
                <a16:creationId xmlns:a16="http://schemas.microsoft.com/office/drawing/2014/main" id="{E8DD41D4-F385-765C-9899-A160D907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0" y="2274570"/>
            <a:ext cx="4838048" cy="297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73340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65E25-2956-C20F-3167-9BA8789B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Nota 1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756DDE-7B2D-F518-43AE-A3525EF5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Le damos una clase a la etiqueta principal (padre) y a los hijos:</a:t>
            </a:r>
          </a:p>
          <a:p>
            <a:endParaRPr lang="es-EC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04C92E8-FB14-3480-1490-A383CA064710}"/>
              </a:ext>
            </a:extLst>
          </p:cNvPr>
          <p:cNvGrpSpPr/>
          <p:nvPr/>
        </p:nvGrpSpPr>
        <p:grpSpPr>
          <a:xfrm>
            <a:off x="2339163" y="2615610"/>
            <a:ext cx="6602819" cy="3040911"/>
            <a:chOff x="1392865" y="2658140"/>
            <a:chExt cx="6602819" cy="3040911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7384A7A-51E0-D558-B25E-0F8CAEDE7781}"/>
                </a:ext>
              </a:extLst>
            </p:cNvPr>
            <p:cNvSpPr/>
            <p:nvPr/>
          </p:nvSpPr>
          <p:spPr>
            <a:xfrm>
              <a:off x="1392865" y="2658140"/>
              <a:ext cx="6602819" cy="30409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CBB794D8-09E7-E54B-E07F-C572729DADBC}"/>
                </a:ext>
              </a:extLst>
            </p:cNvPr>
            <p:cNvSpPr/>
            <p:nvPr/>
          </p:nvSpPr>
          <p:spPr>
            <a:xfrm>
              <a:off x="2115879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1</a:t>
              </a:r>
            </a:p>
            <a:p>
              <a:pPr algn="ctr"/>
              <a:r>
                <a:rPr lang="es-ES" sz="3200" dirty="0"/>
                <a:t>“parrafo1”</a:t>
              </a:r>
              <a:endParaRPr lang="es-EC" sz="3200" dirty="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C9E6B6C-FD76-43B0-0453-EE94D3AB8D3A}"/>
                </a:ext>
              </a:extLst>
            </p:cNvPr>
            <p:cNvSpPr/>
            <p:nvPr/>
          </p:nvSpPr>
          <p:spPr>
            <a:xfrm>
              <a:off x="5048693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2</a:t>
              </a:r>
            </a:p>
            <a:p>
              <a:pPr algn="ctr"/>
              <a:r>
                <a:rPr lang="es-ES" sz="3200" dirty="0"/>
                <a:t>“parrafo2”</a:t>
              </a:r>
              <a:endParaRPr lang="es-EC" sz="3200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60F513C-F4EC-3654-6B5C-B0CCC575E2AD}"/>
                </a:ext>
              </a:extLst>
            </p:cNvPr>
            <p:cNvSpPr txBox="1"/>
            <p:nvPr/>
          </p:nvSpPr>
          <p:spPr>
            <a:xfrm>
              <a:off x="2115879" y="2802808"/>
              <a:ext cx="398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PADRE = “principal”</a:t>
              </a:r>
              <a:endParaRPr lang="es-EC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199522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DB7B6-E989-F5D4-B33A-1540F20F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Nota 2: </a:t>
            </a:r>
            <a:r>
              <a:rPr lang="es-ES" dirty="0"/>
              <a:t>si usamos </a:t>
            </a:r>
            <a:r>
              <a:rPr lang="es-EC" dirty="0" err="1">
                <a:highlight>
                  <a:srgbClr val="FFFF00"/>
                </a:highlight>
              </a:rPr>
              <a:t>flex-direction</a:t>
            </a:r>
            <a:r>
              <a:rPr lang="es-EC" dirty="0">
                <a:highlight>
                  <a:srgbClr val="FFFF00"/>
                </a:highlight>
              </a:rPr>
              <a:t>: </a:t>
            </a:r>
            <a:r>
              <a:rPr lang="es-EC" dirty="0" err="1">
                <a:highlight>
                  <a:srgbClr val="FFFF00"/>
                </a:highlight>
              </a:rPr>
              <a:t>row</a:t>
            </a:r>
            <a:r>
              <a:rPr lang="es-EC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13B9EB-D089-6A59-44A0-7C4F7071B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 err="1">
                <a:highlight>
                  <a:srgbClr val="00FF00"/>
                </a:highlight>
              </a:rPr>
              <a:t>row</a:t>
            </a:r>
            <a:r>
              <a:rPr lang="es-ES" sz="3600" dirty="0">
                <a:highlight>
                  <a:srgbClr val="00FF00"/>
                </a:highlight>
              </a:rPr>
              <a:t> = fila </a:t>
            </a:r>
            <a:endParaRPr lang="es-EC" sz="3600" dirty="0">
              <a:highlight>
                <a:srgbClr val="00FF00"/>
              </a:highlight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9BF58D2-23EE-86D4-CC66-74B89AD54925}"/>
              </a:ext>
            </a:extLst>
          </p:cNvPr>
          <p:cNvGrpSpPr/>
          <p:nvPr/>
        </p:nvGrpSpPr>
        <p:grpSpPr>
          <a:xfrm>
            <a:off x="2339163" y="2615610"/>
            <a:ext cx="6602819" cy="3040911"/>
            <a:chOff x="1392865" y="2658140"/>
            <a:chExt cx="6602819" cy="3040911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3D046D43-7512-6E9A-8E6D-B57D6C109FEC}"/>
                </a:ext>
              </a:extLst>
            </p:cNvPr>
            <p:cNvSpPr/>
            <p:nvPr/>
          </p:nvSpPr>
          <p:spPr>
            <a:xfrm>
              <a:off x="1392865" y="2658140"/>
              <a:ext cx="6602819" cy="30409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581F1DD-982A-1721-28AC-1CA7DC576F0E}"/>
                </a:ext>
              </a:extLst>
            </p:cNvPr>
            <p:cNvSpPr/>
            <p:nvPr/>
          </p:nvSpPr>
          <p:spPr>
            <a:xfrm>
              <a:off x="2115879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1</a:t>
              </a:r>
            </a:p>
            <a:p>
              <a:pPr algn="ctr"/>
              <a:r>
                <a:rPr lang="es-ES" sz="3200" dirty="0"/>
                <a:t>“parrafo1”</a:t>
              </a:r>
              <a:endParaRPr lang="es-EC" sz="3200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E36E0FB-61BA-C258-9FC8-EF836469435F}"/>
                </a:ext>
              </a:extLst>
            </p:cNvPr>
            <p:cNvSpPr/>
            <p:nvPr/>
          </p:nvSpPr>
          <p:spPr>
            <a:xfrm>
              <a:off x="5048693" y="3668234"/>
              <a:ext cx="2094614" cy="1605516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2</a:t>
              </a:r>
            </a:p>
            <a:p>
              <a:pPr algn="ctr"/>
              <a:r>
                <a:rPr lang="es-ES" sz="3200" dirty="0"/>
                <a:t>“parrafo2”</a:t>
              </a:r>
              <a:endParaRPr lang="es-EC" sz="32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5B32CCF-F6A8-F83D-177C-7ED380CF93EA}"/>
                </a:ext>
              </a:extLst>
            </p:cNvPr>
            <p:cNvSpPr txBox="1"/>
            <p:nvPr/>
          </p:nvSpPr>
          <p:spPr>
            <a:xfrm>
              <a:off x="2115879" y="2802808"/>
              <a:ext cx="398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PADRE = “principal”</a:t>
              </a:r>
              <a:endParaRPr lang="es-EC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93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5F2BB-1D71-5F96-901B-67AB9086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Ejemplo: </a:t>
            </a:r>
            <a:endParaRPr lang="es-EC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A7E9D0-0FF9-E1D9-2291-2C02A0B42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343" y="2069547"/>
            <a:ext cx="6369314" cy="4022725"/>
          </a:xfrm>
          <a:prstGeom prst="rect">
            <a:avLst/>
          </a:prstGeom>
        </p:spPr>
      </p:pic>
      <p:sp>
        <p:nvSpPr>
          <p:cNvPr id="6" name="Flecha: arriba y abajo 5">
            <a:extLst>
              <a:ext uri="{FF2B5EF4-FFF2-40B4-BE49-F238E27FC236}">
                <a16:creationId xmlns:a16="http://schemas.microsoft.com/office/drawing/2014/main" id="{8042DD97-0235-22B7-C945-C97BEA81DD4C}"/>
              </a:ext>
            </a:extLst>
          </p:cNvPr>
          <p:cNvSpPr/>
          <p:nvPr/>
        </p:nvSpPr>
        <p:spPr>
          <a:xfrm rot="16200000">
            <a:off x="5729620" y="1835445"/>
            <a:ext cx="744279" cy="5680443"/>
          </a:xfrm>
          <a:prstGeom prst="upDown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815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DE301-F9F5-124B-9CE3-4F25D1D3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Nota 3:</a:t>
            </a:r>
            <a:r>
              <a:rPr lang="es-ES" dirty="0"/>
              <a:t> si usamos </a:t>
            </a:r>
            <a:r>
              <a:rPr lang="es-EC" dirty="0" err="1">
                <a:highlight>
                  <a:srgbClr val="FFFF00"/>
                </a:highlight>
              </a:rPr>
              <a:t>flex-direction</a:t>
            </a:r>
            <a:r>
              <a:rPr lang="es-EC" dirty="0">
                <a:highlight>
                  <a:srgbClr val="FFFF00"/>
                </a:highlight>
              </a:rPr>
              <a:t>: </a:t>
            </a:r>
            <a:r>
              <a:rPr lang="es-EC" dirty="0" err="1">
                <a:highlight>
                  <a:srgbClr val="FFFF00"/>
                </a:highlight>
              </a:rPr>
              <a:t>column</a:t>
            </a:r>
            <a:r>
              <a:rPr lang="es-EC" dirty="0">
                <a:highlight>
                  <a:srgbClr val="FFFF00"/>
                </a:highlight>
              </a:rPr>
              <a:t>;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421243-8AE4-9564-D05F-24B171B8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highlight>
                  <a:srgbClr val="00FF00"/>
                </a:highlight>
              </a:rPr>
              <a:t>Column = columna</a:t>
            </a:r>
            <a:endParaRPr lang="es-EC" sz="3200" dirty="0">
              <a:highlight>
                <a:srgbClr val="00FF00"/>
              </a:highlight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197065B-658A-07C1-77C3-99D07B2A18F4}"/>
              </a:ext>
            </a:extLst>
          </p:cNvPr>
          <p:cNvGrpSpPr/>
          <p:nvPr/>
        </p:nvGrpSpPr>
        <p:grpSpPr>
          <a:xfrm>
            <a:off x="4805916" y="1845734"/>
            <a:ext cx="6762307" cy="4290237"/>
            <a:chOff x="1392865" y="2658140"/>
            <a:chExt cx="6602819" cy="3040911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8E8FEF82-83BA-5615-B6D9-13930C807EEA}"/>
                </a:ext>
              </a:extLst>
            </p:cNvPr>
            <p:cNvSpPr/>
            <p:nvPr/>
          </p:nvSpPr>
          <p:spPr>
            <a:xfrm>
              <a:off x="1392865" y="2658140"/>
              <a:ext cx="6602819" cy="304091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BC5FCAD-1B7A-7907-8822-8B33CE0EF18A}"/>
                </a:ext>
              </a:extLst>
            </p:cNvPr>
            <p:cNvSpPr/>
            <p:nvPr/>
          </p:nvSpPr>
          <p:spPr>
            <a:xfrm>
              <a:off x="2173472" y="3350384"/>
              <a:ext cx="2094614" cy="102811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1</a:t>
              </a:r>
            </a:p>
            <a:p>
              <a:pPr algn="ctr"/>
              <a:r>
                <a:rPr lang="es-ES" sz="3200" dirty="0"/>
                <a:t>“parrafo1”</a:t>
              </a:r>
              <a:endParaRPr lang="es-EC" sz="3200" dirty="0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28A2AA94-C5AB-9717-2CAA-6C69493D595A}"/>
                </a:ext>
              </a:extLst>
            </p:cNvPr>
            <p:cNvSpPr/>
            <p:nvPr/>
          </p:nvSpPr>
          <p:spPr>
            <a:xfrm>
              <a:off x="2173472" y="4506436"/>
              <a:ext cx="2094614" cy="1099634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/>
                <a:t>HIJO 2</a:t>
              </a:r>
            </a:p>
            <a:p>
              <a:pPr algn="ctr"/>
              <a:r>
                <a:rPr lang="es-ES" sz="3200" dirty="0"/>
                <a:t>“parrafo2”</a:t>
              </a:r>
              <a:endParaRPr lang="es-EC" sz="3200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C742EDF-B801-113A-0F01-2853279B1E6C}"/>
                </a:ext>
              </a:extLst>
            </p:cNvPr>
            <p:cNvSpPr txBox="1"/>
            <p:nvPr/>
          </p:nvSpPr>
          <p:spPr>
            <a:xfrm>
              <a:off x="2115879" y="2802808"/>
              <a:ext cx="3980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/>
                <a:t>PADRE = “principal”</a:t>
              </a:r>
              <a:endParaRPr lang="es-EC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122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newsflash/>
      </p:transition>
    </mc:Choice>
    <mc:Fallback xmlns="">
      <p:transition spd="slow">
        <p:newsflash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E5EA2-30E8-8D05-4AEA-D4A10805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Ejemplo: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40A1BC-CF35-A110-3287-6852D7BC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70393"/>
            <a:ext cx="9964541" cy="4086795"/>
          </a:xfrm>
          <a:prstGeom prst="rect">
            <a:avLst/>
          </a:prstGeom>
        </p:spPr>
      </p:pic>
      <p:sp>
        <p:nvSpPr>
          <p:cNvPr id="6" name="Flecha: arriba y abajo 5">
            <a:extLst>
              <a:ext uri="{FF2B5EF4-FFF2-40B4-BE49-F238E27FC236}">
                <a16:creationId xmlns:a16="http://schemas.microsoft.com/office/drawing/2014/main" id="{65E4BB87-0764-9E45-CDC2-3CA86A6BDB93}"/>
              </a:ext>
            </a:extLst>
          </p:cNvPr>
          <p:cNvSpPr/>
          <p:nvPr/>
        </p:nvSpPr>
        <p:spPr>
          <a:xfrm>
            <a:off x="7646670" y="2806995"/>
            <a:ext cx="1085850" cy="2667975"/>
          </a:xfrm>
          <a:prstGeom prst="up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223483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FB3E6D-D5F5-4999-A4A0-8CC060459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B35600-C6BF-0D9B-2189-B707ECA9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 fontScale="90000"/>
          </a:bodyPr>
          <a:lstStyle/>
          <a:p>
            <a:r>
              <a:rPr lang="es-ES" sz="5400" b="1" dirty="0"/>
              <a:t>La Magia del Desarrollo Web</a:t>
            </a:r>
            <a:endParaRPr lang="es-EC" sz="5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DE3A1F-EA63-5910-D4DB-3B5E8D08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21" r="25898"/>
          <a:stretch>
            <a:fillRect/>
          </a:stretch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23AC9B-FC09-42DE-AA53-88EF5709B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49BA9-03F5-FE08-A32A-68813D0A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s-ES" sz="3200" dirty="0"/>
              <a:t>El desarrollo web es más que un simple código, es creatividad que conecta al mundo, es el puente entre las ideas y la realidad, y la huella digital que dejamos en cada proyecto.</a:t>
            </a:r>
            <a:endParaRPr lang="es-EC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4C9C5-02CC-4871-BD62-21EC292B1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73FB3-EFD2-4EDE-90E0-CCEFBD61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789117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1C806-A05A-FC17-B040-619BC51F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b="1" dirty="0"/>
              <a:t>Reto 6:</a:t>
            </a:r>
            <a:endParaRPr lang="es-EC" sz="66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DE0912-4B72-BD3A-6AA0-78BBCA3DC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800" dirty="0"/>
              <a:t>Crear 3 secciones diferentes, pero que contengan lo siguiente.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Section1 = &lt;p&gt;Aquí van a ir 3 animales que desee colocar&lt;/p&gt;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Section2 = &lt;p&gt;Mensaje motivador&lt;/p&gt;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Section3 = &lt;p&gt;3 lugares que le gustaría visitar&lt;/p&gt;</a:t>
            </a:r>
          </a:p>
          <a:p>
            <a:pPr marL="0" indent="0">
              <a:buNone/>
            </a:pPr>
            <a:r>
              <a:rPr lang="es-EC" sz="2800" dirty="0"/>
              <a:t>Para diferenciar, colocar un color diferente a cada uno.</a:t>
            </a:r>
          </a:p>
          <a:p>
            <a:pPr marL="0" indent="0">
              <a:buNone/>
            </a:pPr>
            <a:r>
              <a:rPr lang="es-EC" sz="2800" dirty="0">
                <a:highlight>
                  <a:srgbClr val="00FF00"/>
                </a:highlight>
              </a:rPr>
              <a:t>Ahora hacer dos ejercicio, uno que este en ROW, y otro en COLUMN</a:t>
            </a:r>
          </a:p>
          <a:p>
            <a:pPr marL="0" indent="0">
              <a:buNone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0193787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77A9E-273C-DE9B-4431-F778293A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b="1" dirty="0"/>
              <a:t>PRIMER CLASE COLUMINADA</a:t>
            </a:r>
            <a:endParaRPr lang="es-EC" sz="6000" b="1" dirty="0"/>
          </a:p>
        </p:txBody>
      </p:sp>
      <p:pic>
        <p:nvPicPr>
          <p:cNvPr id="5" name="Imagen 4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C64E7371-4CBD-BE1C-B361-84B24DABA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80" y="2089150"/>
            <a:ext cx="4554220" cy="3924300"/>
          </a:xfrm>
          <a:prstGeom prst="rect">
            <a:avLst/>
          </a:prstGeom>
        </p:spPr>
      </p:pic>
      <p:pic>
        <p:nvPicPr>
          <p:cNvPr id="7" name="Imagen 6" descr="Una persona en frente de un pared&#10;&#10;El contenido generado por IA puede ser incorrecto.">
            <a:extLst>
              <a:ext uri="{FF2B5EF4-FFF2-40B4-BE49-F238E27FC236}">
                <a16:creationId xmlns:a16="http://schemas.microsoft.com/office/drawing/2014/main" id="{D2C4768E-E800-7A37-47CA-0B133B078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0" y="2024948"/>
            <a:ext cx="2663907" cy="398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1607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D2089-86A3-10B7-C593-B2467E0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¿Te has preguntas que pensaron los creadores de las siguientes paginas?</a:t>
            </a:r>
            <a:endParaRPr lang="es-EC" b="1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F2A2A51-321E-6AA1-A427-E2AA0769E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82678"/>
            <a:ext cx="2143125" cy="2143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26E720-BE21-DBE4-0DD6-D1DFA63F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51" y="2082678"/>
            <a:ext cx="2143125" cy="2143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8F20E8-2158-DD4E-ECF1-F7C592491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46" b="94113" l="9972" r="89988">
                        <a14:foregroundMark x1="44954" y1="48528" x2="44954" y2="48528"/>
                        <a14:foregroundMark x1="44954" y1="46590" x2="44954" y2="46590"/>
                        <a14:foregroundMark x1="42782" y1="52907" x2="42782" y2="52907"/>
                        <a14:foregroundMark x1="44391" y1="52907" x2="44391" y2="52907"/>
                        <a14:foregroundMark x1="32971" y1="40775" x2="32971" y2="40775"/>
                        <a14:foregroundMark x1="31645" y1="44652" x2="31645" y2="44652"/>
                        <a14:foregroundMark x1="31645" y1="44652" x2="31645" y2="44652"/>
                        <a14:foregroundMark x1="31645" y1="44652" x2="31645" y2="44652"/>
                        <a14:foregroundMark x1="31082" y1="50969" x2="31082" y2="50969"/>
                        <a14:foregroundMark x1="31082" y1="50969" x2="31082" y2="50969"/>
                        <a14:foregroundMark x1="31082" y1="50969" x2="32971" y2="56784"/>
                        <a14:foregroundMark x1="30800" y1="47523" x2="37354" y2="37832"/>
                        <a14:foregroundMark x1="35706" y1="54343" x2="46562" y2="54559"/>
                        <a14:foregroundMark x1="46562" y1="54559" x2="68838" y2="49964"/>
                        <a14:foregroundMark x1="68597" y1="58220" x2="33816" y2="48026"/>
                        <a14:foregroundMark x1="51468" y1="48528" x2="71572" y2="46590"/>
                        <a14:foregroundMark x1="68838" y1="55348" x2="70487" y2="49964"/>
                        <a14:foregroundMark x1="39526" y1="34961" x2="37073" y2="48026"/>
                        <a14:foregroundMark x1="52272" y1="6317" x2="52272" y2="6317"/>
                        <a14:foregroundMark x1="47648" y1="94113" x2="53076" y2="91242"/>
                      </a14:backgroundRemoval>
                    </a14:imgEffect>
                  </a14:imgLayer>
                </a14:imgProps>
              </a:ext>
            </a:extLst>
          </a:blip>
          <a:srcRect l="23475" r="22446"/>
          <a:stretch>
            <a:fillRect/>
          </a:stretch>
        </p:blipFill>
        <p:spPr>
          <a:xfrm>
            <a:off x="6096000" y="2082678"/>
            <a:ext cx="2235200" cy="23151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D4114D-8F67-5E32-1E68-F743F2EE7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524" y="2382978"/>
            <a:ext cx="2845729" cy="18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147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235FA-EE17-5FB8-8988-86EB9096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s-ES" b="1" dirty="0"/>
              <a:t>Metas del curso: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25A387-22CB-E060-0723-C0C536075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Entender los lenguajes de marcas (HTML) 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Aprender a estructurar una pagina web.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Darle diseño a una pagina web (CSS).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Crear paginas responsivas (Esto lo hará el estudiante).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Hostear una pagina web.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Introducción a JavaScript.</a:t>
            </a:r>
          </a:p>
          <a:p>
            <a:pPr marL="457200" indent="-457200">
              <a:buFont typeface="+mj-lt"/>
              <a:buAutoNum type="arabicPeriod"/>
            </a:pPr>
            <a:r>
              <a:rPr lang="es-EC" dirty="0"/>
              <a:t>Venderme su idea de pagina web.</a:t>
            </a:r>
          </a:p>
        </p:txBody>
      </p:sp>
      <p:pic>
        <p:nvPicPr>
          <p:cNvPr id="6" name="Imagen 5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262AD7A2-91AA-5CD0-D5BE-AD6FD945C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8300" y="3608157"/>
            <a:ext cx="2501900" cy="236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0189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1DA2D-2B2B-B7F6-B4DD-79544CD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Framework a necesitar</a:t>
            </a:r>
            <a:endParaRPr lang="es-EC" b="1" dirty="0"/>
          </a:p>
        </p:txBody>
      </p:sp>
      <p:pic>
        <p:nvPicPr>
          <p:cNvPr id="3074" name="Picture 2" descr="Visual Studio Code, potente editor de texto gratuito y multiplataforma -  Vozidea.com">
            <a:extLst>
              <a:ext uri="{FF2B5EF4-FFF2-40B4-BE49-F238E27FC236}">
                <a16:creationId xmlns:a16="http://schemas.microsoft.com/office/drawing/2014/main" id="{24804F89-17F5-0658-D8F6-C57331ED60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3" y="2209614"/>
            <a:ext cx="2937510" cy="29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142F84-CF35-459D-50B9-B41BE2B9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99" y="2227612"/>
            <a:ext cx="7221548" cy="14507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C8C0BC-51C5-5525-1FB4-2389CCF2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99" y="3981209"/>
            <a:ext cx="6944694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260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1B9B0F-2EAE-CBE0-7DDB-54C47C5F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BDB270-B043-4407-B11D-6EA208BCE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402FACAF-4059-FA53-ED7E-F11E00DB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chemeClr val="tx1"/>
                </a:solidFill>
              </a:rPr>
              <a:t>¿Qué es HTML?</a:t>
            </a:r>
            <a:endParaRPr lang="es-EC" sz="7200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E25A74-E301-463F-6F5E-27FC05E9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430571" cy="3831921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s-ES" sz="2800" dirty="0">
                <a:solidFill>
                  <a:schemeClr val="tx1"/>
                </a:solidFill>
              </a:rPr>
              <a:t>El </a:t>
            </a:r>
            <a:r>
              <a:rPr lang="es-ES" sz="2800" b="1" dirty="0">
                <a:solidFill>
                  <a:schemeClr val="tx1"/>
                </a:solidFill>
              </a:rPr>
              <a:t>lenguaje HTML</a:t>
            </a:r>
            <a:r>
              <a:rPr lang="es-ES" sz="2800" dirty="0">
                <a:solidFill>
                  <a:schemeClr val="tx1"/>
                </a:solidFill>
              </a:rPr>
              <a:t> sirve para </a:t>
            </a:r>
            <a:r>
              <a:rPr lang="es-ES" sz="2800" b="1" dirty="0">
                <a:solidFill>
                  <a:schemeClr val="tx1"/>
                </a:solidFill>
              </a:rPr>
              <a:t>describir la estructura básica de una página</a:t>
            </a:r>
            <a:r>
              <a:rPr lang="es-ES" sz="2800" dirty="0">
                <a:solidFill>
                  <a:schemeClr val="tx1"/>
                </a:solidFill>
              </a:rPr>
              <a:t> y organizar la forma en que se mostrará su contenido, además de que HTML permite incluir enlaces hacia otras páginas o documentos.</a:t>
            </a:r>
            <a:endParaRPr lang="es-EC" sz="2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B117F-8CE1-4073-9B3D-F7FB94845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937102-6B18-46A9-8126-564BA6363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C"/>
          </a:p>
        </p:txBody>
      </p:sp>
      <p:pic>
        <p:nvPicPr>
          <p:cNvPr id="1026" name="Picture 2" descr="Html5 - Imagem De Html 5, HD Png Download - kindpng">
            <a:extLst>
              <a:ext uri="{FF2B5EF4-FFF2-40B4-BE49-F238E27FC236}">
                <a16:creationId xmlns:a16="http://schemas.microsoft.com/office/drawing/2014/main" id="{A6915D7F-6CFC-474E-3CB8-9BB4C699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420" y="2155671"/>
            <a:ext cx="3678238" cy="321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5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6F9EB-58EC-52CB-456D-EFDF4F65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Etiquetas principales</a:t>
            </a:r>
            <a:endParaRPr lang="es-EC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FD41FC-132E-5B50-796F-D1DABCCC6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580" y="2317033"/>
            <a:ext cx="6013148" cy="3469953"/>
          </a:xfr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BCF149C2-9E4B-E0C5-6E66-E2A3BA857004}"/>
              </a:ext>
            </a:extLst>
          </p:cNvPr>
          <p:cNvSpPr/>
          <p:nvPr/>
        </p:nvSpPr>
        <p:spPr>
          <a:xfrm>
            <a:off x="3717006" y="2375571"/>
            <a:ext cx="407377" cy="3411415"/>
          </a:xfrm>
          <a:prstGeom prst="leftBrace">
            <a:avLst>
              <a:gd name="adj1" fmla="val 83153"/>
              <a:gd name="adj2" fmla="val 5111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885674-B8D8-3F0F-9153-F457E8811125}"/>
              </a:ext>
            </a:extLst>
          </p:cNvPr>
          <p:cNvSpPr txBox="1"/>
          <p:nvPr/>
        </p:nvSpPr>
        <p:spPr>
          <a:xfrm>
            <a:off x="428973" y="3850445"/>
            <a:ext cx="3132597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HTML encapsula todo!</a:t>
            </a:r>
            <a:endParaRPr lang="es-EC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750BF03-310F-D5F4-9164-8FFF43E659B3}"/>
              </a:ext>
            </a:extLst>
          </p:cNvPr>
          <p:cNvSpPr/>
          <p:nvPr/>
        </p:nvSpPr>
        <p:spPr>
          <a:xfrm>
            <a:off x="4914900" y="2781300"/>
            <a:ext cx="5054600" cy="12954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3C7853E-9D87-8DE9-19AD-1465397FC0B6}"/>
              </a:ext>
            </a:extLst>
          </p:cNvPr>
          <p:cNvSpPr/>
          <p:nvPr/>
        </p:nvSpPr>
        <p:spPr>
          <a:xfrm>
            <a:off x="4914900" y="4076700"/>
            <a:ext cx="3784600" cy="1295400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5B16CF-BBA9-DEFF-0727-64A6F49AC2F5}"/>
              </a:ext>
            </a:extLst>
          </p:cNvPr>
          <p:cNvSpPr txBox="1"/>
          <p:nvPr/>
        </p:nvSpPr>
        <p:spPr>
          <a:xfrm>
            <a:off x="9410700" y="1359118"/>
            <a:ext cx="2095500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Es la cabecera la pagina web</a:t>
            </a:r>
            <a:endParaRPr lang="es-EC" sz="2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B18AD-DBCD-E1A1-C102-152D0BD602EE}"/>
              </a:ext>
            </a:extLst>
          </p:cNvPr>
          <p:cNvSpPr txBox="1"/>
          <p:nvPr/>
        </p:nvSpPr>
        <p:spPr>
          <a:xfrm>
            <a:off x="9783978" y="4516344"/>
            <a:ext cx="2095500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/>
              <a:t>Es el cuerpo de  la pagina web</a:t>
            </a:r>
            <a:endParaRPr lang="es-EC" sz="2400" dirty="0"/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1E887A2E-0C1D-6C7C-BB40-D60EBDB2EBA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rot="10800000">
            <a:off x="8699500" y="4724401"/>
            <a:ext cx="1084478" cy="207443"/>
          </a:xfrm>
          <a:prstGeom prst="bentConnector3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BCDCC42C-D1DB-7EC5-4D51-82F331BF95C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442200" y="1774617"/>
            <a:ext cx="1968500" cy="1006683"/>
          </a:xfrm>
          <a:prstGeom prst="bentConnector3">
            <a:avLst>
              <a:gd name="adj1" fmla="val 322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78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ECBE3-BE4D-0D62-38CB-0CE375206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Etiquetas (Tags) básicos</a:t>
            </a:r>
            <a:endParaRPr lang="es-EC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9D1D1-D0F1-73CA-0491-6321CF4C1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1" dirty="0"/>
              <a:t>&lt;Title&gt;:  </a:t>
            </a:r>
            <a:r>
              <a:rPr lang="es-ES" sz="2400" dirty="0"/>
              <a:t>Dar titulo a la pagina.</a:t>
            </a:r>
          </a:p>
          <a:p>
            <a:r>
              <a:rPr lang="es-EC" sz="2400" b="1" dirty="0"/>
              <a:t>&lt;p&gt;: </a:t>
            </a:r>
            <a:r>
              <a:rPr lang="es-EC" sz="2400" dirty="0"/>
              <a:t>Escribir un párrafo.</a:t>
            </a:r>
          </a:p>
          <a:p>
            <a:r>
              <a:rPr lang="es-EC" sz="2400" b="1" dirty="0"/>
              <a:t>&lt;h1&gt; &lt;h6&gt;: </a:t>
            </a:r>
            <a:r>
              <a:rPr lang="es-EC" sz="2400" u="sng" dirty="0"/>
              <a:t>tamaño</a:t>
            </a:r>
            <a:r>
              <a:rPr lang="es-EC" sz="2400" dirty="0"/>
              <a:t> de letra.</a:t>
            </a:r>
          </a:p>
          <a:p>
            <a:r>
              <a:rPr lang="es-EC" sz="2400" b="1" dirty="0"/>
              <a:t>&lt;br&gt;: </a:t>
            </a:r>
            <a:r>
              <a:rPr lang="es-EC" sz="2400" dirty="0"/>
              <a:t>Salto de línea.</a:t>
            </a:r>
          </a:p>
          <a:p>
            <a:r>
              <a:rPr lang="es-EC" sz="2400" b="1" dirty="0"/>
              <a:t>&lt;pre&gt;: </a:t>
            </a:r>
            <a:r>
              <a:rPr lang="es-EC" sz="2400" dirty="0"/>
              <a:t>texto preformateado, </a:t>
            </a:r>
            <a:r>
              <a:rPr lang="es-ES" sz="2400" dirty="0"/>
              <a:t>Mantiene los </a:t>
            </a:r>
            <a:r>
              <a:rPr lang="es-ES" sz="2400" u="sng" dirty="0"/>
              <a:t>espacios</a:t>
            </a:r>
            <a:r>
              <a:rPr lang="es-ES" sz="2400" dirty="0"/>
              <a:t> en blanco, tabulaciones y saltos de línea tal como están en el código.</a:t>
            </a:r>
          </a:p>
          <a:p>
            <a:r>
              <a:rPr lang="es-EC" sz="2400" b="1" dirty="0"/>
              <a:t>&lt;mark&gt; </a:t>
            </a:r>
            <a:r>
              <a:rPr lang="es-EC" sz="2400" dirty="0"/>
              <a:t>Texto resaltado.</a:t>
            </a:r>
          </a:p>
          <a:p>
            <a:r>
              <a:rPr lang="es-EC" sz="2400" b="1" dirty="0"/>
              <a:t>&lt;em&gt; </a:t>
            </a:r>
            <a:r>
              <a:rPr lang="es-ES" sz="2400" dirty="0"/>
              <a:t>Texto en </a:t>
            </a:r>
            <a:r>
              <a:rPr lang="es-ES" sz="2400" i="1" dirty="0"/>
              <a:t>cursiva</a:t>
            </a:r>
            <a:r>
              <a:rPr lang="es-ES" sz="2400" dirty="0"/>
              <a:t> con énfasis semántico.</a:t>
            </a:r>
            <a:endParaRPr lang="es-EC" sz="2400" dirty="0"/>
          </a:p>
          <a:p>
            <a:endParaRPr lang="es-ES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98705048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338</TotalTime>
  <Words>962</Words>
  <Application>Microsoft Office PowerPoint</Application>
  <PresentationFormat>Panorámica</PresentationFormat>
  <Paragraphs>105</Paragraphs>
  <Slides>31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Aptos</vt:lpstr>
      <vt:lpstr>Calibri</vt:lpstr>
      <vt:lpstr>Calibri Light</vt:lpstr>
      <vt:lpstr>Courier New</vt:lpstr>
      <vt:lpstr>Google Sans</vt:lpstr>
      <vt:lpstr>Wingdings</vt:lpstr>
      <vt:lpstr>Retrospección</vt:lpstr>
      <vt:lpstr>Curso de Desarrollo Web </vt:lpstr>
      <vt:lpstr>¡Hola Desarrolladores Web!</vt:lpstr>
      <vt:lpstr>La Magia del Desarrollo Web</vt:lpstr>
      <vt:lpstr>¿Te has preguntas que pensaron los creadores de las siguientes paginas?</vt:lpstr>
      <vt:lpstr>Metas del curso:</vt:lpstr>
      <vt:lpstr>Framework a necesitar</vt:lpstr>
      <vt:lpstr>¿Qué es HTML?</vt:lpstr>
      <vt:lpstr>Etiquetas principales</vt:lpstr>
      <vt:lpstr>Etiquetas (Tags) básicos</vt:lpstr>
      <vt:lpstr>Reto 1:</vt:lpstr>
      <vt:lpstr>Reto 2: </vt:lpstr>
      <vt:lpstr>Imágenes en Desarrollo Web</vt:lpstr>
      <vt:lpstr>Ejemplo: Inicio de Netflix</vt:lpstr>
      <vt:lpstr>Tag para insertar imagen</vt:lpstr>
      <vt:lpstr>Ejemplo:</vt:lpstr>
      <vt:lpstr>Resultados</vt:lpstr>
      <vt:lpstr>Reto 3: Crearme una cartelera con 3 películas diferentes.</vt:lpstr>
      <vt:lpstr>Reto 4: </vt:lpstr>
      <vt:lpstr>Tag: &lt;section&gt;</vt:lpstr>
      <vt:lpstr>Resultados:</vt:lpstr>
      <vt:lpstr>Reto 5:</vt:lpstr>
      <vt:lpstr>¿Qué es CSS?</vt:lpstr>
      <vt:lpstr>Background-color:</vt:lpstr>
      <vt:lpstr>Que son los Flex en css</vt:lpstr>
      <vt:lpstr>Nota 1</vt:lpstr>
      <vt:lpstr>Nota 2: si usamos flex-direction: row;</vt:lpstr>
      <vt:lpstr>Ejemplo: </vt:lpstr>
      <vt:lpstr>Nota 3: si usamos flex-direction: column;</vt:lpstr>
      <vt:lpstr>Ejemplo:</vt:lpstr>
      <vt:lpstr>Reto 6:</vt:lpstr>
      <vt:lpstr>PRIMER CLASE COLUMINADA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Jehyli Leon Carrera</dc:creator>
  <cp:lastModifiedBy>JOSE MANUEL LEON CARRERA</cp:lastModifiedBy>
  <cp:revision>9</cp:revision>
  <dcterms:created xsi:type="dcterms:W3CDTF">2025-09-02T08:33:19Z</dcterms:created>
  <dcterms:modified xsi:type="dcterms:W3CDTF">2025-09-03T20:13:34Z</dcterms:modified>
</cp:coreProperties>
</file>